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HK Grotesk Light" charset="1" panose="00000400000000000000"/>
      <p:regular r:id="rId11"/>
    </p:embeddedFont>
    <p:embeddedFont>
      <p:font typeface="HK Grotesk Light Bold" charset="1" panose="00000500000000000000"/>
      <p:regular r:id="rId12"/>
    </p:embeddedFont>
    <p:embeddedFont>
      <p:font typeface="HK Grotesk Light Italics" charset="1" panose="00000400000000000000"/>
      <p:regular r:id="rId13"/>
    </p:embeddedFont>
    <p:embeddedFont>
      <p:font typeface="HK Grotesk Light Bold Italics" charset="1" panose="00000500000000000000"/>
      <p:regular r:id="rId14"/>
    </p:embeddedFont>
    <p:embeddedFont>
      <p:font typeface="HK Grotesk Bold" charset="1" panose="00000800000000000000"/>
      <p:regular r:id="rId15"/>
    </p:embeddedFont>
    <p:embeddedFont>
      <p:font typeface="HK Grotesk Bold Italics" charset="1" panose="00000800000000000000"/>
      <p:regular r:id="rId16"/>
    </p:embeddedFont>
    <p:embeddedFont>
      <p:font typeface="Dancing Script" charset="1" panose="03080600040507000D00"/>
      <p:regular r:id="rId17"/>
    </p:embeddedFont>
    <p:embeddedFont>
      <p:font typeface="Dancing Script Bold" charset="1" panose="03080800040507000D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260464" y="2425052"/>
            <a:ext cx="5628640" cy="5815724"/>
            <a:chOff x="0" y="0"/>
            <a:chExt cx="2160783" cy="223260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160783" cy="2232603"/>
            </a:xfrm>
            <a:custGeom>
              <a:avLst/>
              <a:gdLst/>
              <a:ahLst/>
              <a:cxnLst/>
              <a:rect r="r" b="b" t="t" l="l"/>
              <a:pathLst>
                <a:path h="2232603" w="216078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260464" y="2891584"/>
            <a:ext cx="5628640" cy="5815724"/>
            <a:chOff x="0" y="0"/>
            <a:chExt cx="2160783" cy="223260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160783" cy="2232603"/>
            </a:xfrm>
            <a:custGeom>
              <a:avLst/>
              <a:gdLst/>
              <a:ahLst/>
              <a:cxnLst/>
              <a:rect r="r" b="b" t="t" l="l"/>
              <a:pathLst>
                <a:path h="2232603" w="216078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60464" y="3442576"/>
            <a:ext cx="5628640" cy="5815724"/>
            <a:chOff x="0" y="0"/>
            <a:chExt cx="2160783" cy="2232603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2160783" cy="2232603"/>
            </a:xfrm>
            <a:custGeom>
              <a:avLst/>
              <a:gdLst/>
              <a:ahLst/>
              <a:cxnLst/>
              <a:rect r="r" b="b" t="t" l="l"/>
              <a:pathLst>
                <a:path h="2232603" w="216078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737448" y="4783666"/>
            <a:ext cx="6397843" cy="1440248"/>
            <a:chOff x="0" y="0"/>
            <a:chExt cx="2933616" cy="6604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2933616" cy="660400"/>
            </a:xfrm>
            <a:custGeom>
              <a:avLst/>
              <a:gdLst/>
              <a:ahLst/>
              <a:cxnLst/>
              <a:rect r="r" b="b" t="t" l="l"/>
              <a:pathLst>
                <a:path h="660400" w="2933616">
                  <a:moveTo>
                    <a:pt x="280915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9156" y="0"/>
                  </a:lnTo>
                  <a:cubicBezTo>
                    <a:pt x="2877736" y="0"/>
                    <a:pt x="2933616" y="55880"/>
                    <a:pt x="2933616" y="124460"/>
                  </a:cubicBezTo>
                  <a:lnTo>
                    <a:pt x="2933616" y="535940"/>
                  </a:lnTo>
                  <a:cubicBezTo>
                    <a:pt x="2933616" y="604520"/>
                    <a:pt x="2877736" y="660400"/>
                    <a:pt x="2809156" y="660400"/>
                  </a:cubicBezTo>
                  <a:close/>
                </a:path>
              </a:pathLst>
            </a:custGeom>
            <a:solidFill>
              <a:srgbClr val="6968D4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6986" y="4045005"/>
            <a:ext cx="458305" cy="12202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048615" y="4965628"/>
            <a:ext cx="577550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7499">
                <a:solidFill>
                  <a:srgbClr val="FFFFFF"/>
                </a:solidFill>
                <a:latin typeface="HK Grotesk Light"/>
              </a:rPr>
              <a:t>#1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01227" y="6917857"/>
            <a:ext cx="4781998" cy="147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74"/>
              </a:lnSpc>
            </a:pPr>
            <a:r>
              <a:rPr lang="en-US" sz="5499">
                <a:solidFill>
                  <a:srgbClr val="FFFFFF"/>
                </a:solidFill>
                <a:latin typeface="HK Grotesk Bold"/>
              </a:rPr>
              <a:t>Final Project Status Report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8914" y="6335562"/>
            <a:ext cx="789508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Light"/>
              </a:rPr>
              <a:t>End-to-end Big Data Project To Build A Movie Recommendation System Using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Light"/>
              </a:rPr>
              <a:t>Apache Spark and Python.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914" y="2226387"/>
            <a:ext cx="7758209" cy="439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4"/>
              </a:lnSpc>
            </a:pPr>
            <a:r>
              <a:rPr lang="en-US" sz="6834" spc="102">
                <a:solidFill>
                  <a:srgbClr val="FFFFFF"/>
                </a:solidFill>
                <a:latin typeface="Fredoka One"/>
              </a:rPr>
              <a:t>Movie Recommendation System Using Apache Spark and Python</a:t>
            </a:r>
          </a:p>
          <a:p>
            <a:pPr algn="l">
              <a:lnSpc>
                <a:spcPts val="446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935389" y="1094308"/>
            <a:ext cx="8032068" cy="2528843"/>
            <a:chOff x="0" y="0"/>
            <a:chExt cx="3682960" cy="1159555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682960" cy="1159555"/>
            </a:xfrm>
            <a:custGeom>
              <a:avLst/>
              <a:gdLst/>
              <a:ahLst/>
              <a:cxnLst/>
              <a:rect r="r" b="b" t="t" l="l"/>
              <a:pathLst>
                <a:path h="1159555" w="3682960">
                  <a:moveTo>
                    <a:pt x="3558500" y="1159555"/>
                  </a:moveTo>
                  <a:lnTo>
                    <a:pt x="124460" y="1159555"/>
                  </a:lnTo>
                  <a:cubicBezTo>
                    <a:pt x="55880" y="1159555"/>
                    <a:pt x="0" y="1103675"/>
                    <a:pt x="0" y="10350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1035095"/>
                  </a:lnTo>
                  <a:cubicBezTo>
                    <a:pt x="3682960" y="1103675"/>
                    <a:pt x="3627080" y="1159555"/>
                    <a:pt x="3558500" y="1159555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35389" y="3913041"/>
            <a:ext cx="8032068" cy="2735403"/>
            <a:chOff x="0" y="0"/>
            <a:chExt cx="3682960" cy="125427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82960" cy="1254270"/>
            </a:xfrm>
            <a:custGeom>
              <a:avLst/>
              <a:gdLst/>
              <a:ahLst/>
              <a:cxnLst/>
              <a:rect r="r" b="b" t="t" l="l"/>
              <a:pathLst>
                <a:path h="1254270" w="3682960">
                  <a:moveTo>
                    <a:pt x="3558500" y="1254270"/>
                  </a:moveTo>
                  <a:lnTo>
                    <a:pt x="124460" y="1254270"/>
                  </a:lnTo>
                  <a:cubicBezTo>
                    <a:pt x="55880" y="1254270"/>
                    <a:pt x="0" y="1198390"/>
                    <a:pt x="0" y="1129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1129810"/>
                  </a:lnTo>
                  <a:cubicBezTo>
                    <a:pt x="3682960" y="1198390"/>
                    <a:pt x="3627080" y="1254270"/>
                    <a:pt x="3558500" y="1254270"/>
                  </a:cubicBezTo>
                  <a:close/>
                </a:path>
              </a:pathLst>
            </a:custGeom>
            <a:solidFill>
              <a:srgbClr val="484995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77546" y="315247"/>
            <a:ext cx="2066534" cy="529858"/>
            <a:chOff x="0" y="0"/>
            <a:chExt cx="4002769" cy="1026309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09778" y="1933118"/>
            <a:ext cx="851221" cy="85122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09778" y="4690498"/>
            <a:ext cx="851221" cy="85122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AutoShape 13" id="13"/>
          <p:cNvSpPr/>
          <p:nvPr/>
        </p:nvSpPr>
        <p:spPr>
          <a:xfrm flipV="true">
            <a:off x="12594363" y="1595443"/>
            <a:ext cx="0" cy="1596342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2594363" y="4344406"/>
            <a:ext cx="0" cy="1782725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72136" y="4199055"/>
            <a:ext cx="6538912" cy="282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39"/>
              </a:lnSpc>
            </a:pPr>
            <a:r>
              <a:rPr lang="en-US" sz="9686">
                <a:solidFill>
                  <a:srgbClr val="FFFFFF"/>
                </a:solidFill>
                <a:latin typeface="HK Grotesk Bold"/>
              </a:rPr>
              <a:t>NEXT STEPS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95709" y="426443"/>
            <a:ext cx="1830209" cy="35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Task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93541" y="1585918"/>
            <a:ext cx="2957934" cy="13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4"/>
              </a:lnSpc>
            </a:pPr>
            <a:r>
              <a:rPr lang="en-US" sz="2841">
                <a:solidFill>
                  <a:srgbClr val="FFFFFF"/>
                </a:solidFill>
                <a:latin typeface="HK Grotesk Bold"/>
              </a:rPr>
              <a:t>Using TFIDF to create a vectorizer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05028" y="2173332"/>
            <a:ext cx="660721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05028" y="4930712"/>
            <a:ext cx="660721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02426" y="4862470"/>
            <a:ext cx="2491204" cy="83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Preparing for deployment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33855" y="1546081"/>
            <a:ext cx="3924333" cy="107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37"/>
              </a:lnSpc>
            </a:pPr>
            <a:r>
              <a:rPr lang="en-US" sz="1751">
                <a:solidFill>
                  <a:srgbClr val="FFFFFF"/>
                </a:solidFill>
                <a:latin typeface="HK Grotesk Light"/>
              </a:rPr>
              <a:t>I will be using TfidfVectorizer to create a vectorizer which will be used when creating the main.py in flask for processing all the extracted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43124" y="4286027"/>
            <a:ext cx="3715065" cy="188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6"/>
              </a:lnSpc>
            </a:pPr>
            <a:r>
              <a:rPr lang="en-US" sz="2054">
                <a:solidFill>
                  <a:srgbClr val="FFFFFF"/>
                </a:solidFill>
                <a:latin typeface="HK Grotesk Light"/>
              </a:rPr>
              <a:t>I will need to create the necessary files such as:</a:t>
            </a:r>
          </a:p>
          <a:p>
            <a:pPr marL="443611" indent="-221806" lvl="1">
              <a:lnSpc>
                <a:spcPts val="2506"/>
              </a:lnSpc>
              <a:buFont typeface="Arial"/>
              <a:buChar char="•"/>
            </a:pPr>
            <a:r>
              <a:rPr lang="en-US" sz="2054">
                <a:solidFill>
                  <a:srgbClr val="FFFFFF"/>
                </a:solidFill>
                <a:latin typeface="HK Grotesk Light"/>
              </a:rPr>
              <a:t>main.py</a:t>
            </a:r>
          </a:p>
          <a:p>
            <a:pPr marL="443611" indent="-221806" lvl="1">
              <a:lnSpc>
                <a:spcPts val="2506"/>
              </a:lnSpc>
              <a:buFont typeface="Arial"/>
              <a:buChar char="•"/>
            </a:pPr>
            <a:r>
              <a:rPr lang="en-US" sz="2054">
                <a:solidFill>
                  <a:srgbClr val="FFFFFF"/>
                </a:solidFill>
                <a:latin typeface="HK Grotesk Light"/>
              </a:rPr>
              <a:t>requirement.txt</a:t>
            </a:r>
          </a:p>
          <a:p>
            <a:pPr marL="443611" indent="-221806" lvl="1">
              <a:lnSpc>
                <a:spcPts val="2506"/>
              </a:lnSpc>
              <a:buFont typeface="Arial"/>
              <a:buChar char="•"/>
            </a:pPr>
            <a:r>
              <a:rPr lang="en-US" sz="2054">
                <a:solidFill>
                  <a:srgbClr val="FFFFFF"/>
                </a:solidFill>
                <a:latin typeface="HK Grotesk Light"/>
              </a:rPr>
              <a:t>static (for css)</a:t>
            </a:r>
          </a:p>
          <a:p>
            <a:pPr marL="443611" indent="-221806" lvl="1">
              <a:lnSpc>
                <a:spcPts val="2506"/>
              </a:lnSpc>
              <a:buFont typeface="Arial"/>
              <a:buChar char="•"/>
            </a:pPr>
            <a:r>
              <a:rPr lang="en-US" sz="2054">
                <a:solidFill>
                  <a:srgbClr val="FFFFFF"/>
                </a:solidFill>
                <a:latin typeface="HK Grotesk Light"/>
              </a:rPr>
              <a:t>templates (for html)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935389" y="6761131"/>
            <a:ext cx="8032068" cy="2735403"/>
            <a:chOff x="0" y="0"/>
            <a:chExt cx="3682960" cy="1254270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3682960" cy="1254270"/>
            </a:xfrm>
            <a:custGeom>
              <a:avLst/>
              <a:gdLst/>
              <a:ahLst/>
              <a:cxnLst/>
              <a:rect r="r" b="b" t="t" l="l"/>
              <a:pathLst>
                <a:path h="1254270" w="3682960">
                  <a:moveTo>
                    <a:pt x="3558500" y="1254270"/>
                  </a:moveTo>
                  <a:lnTo>
                    <a:pt x="124460" y="1254270"/>
                  </a:lnTo>
                  <a:cubicBezTo>
                    <a:pt x="55880" y="1254270"/>
                    <a:pt x="0" y="1198390"/>
                    <a:pt x="0" y="1129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1129810"/>
                  </a:lnTo>
                  <a:cubicBezTo>
                    <a:pt x="3682960" y="1198390"/>
                    <a:pt x="3627080" y="1254270"/>
                    <a:pt x="3558500" y="1254270"/>
                  </a:cubicBezTo>
                  <a:close/>
                </a:path>
              </a:pathLst>
            </a:custGeom>
            <a:solidFill>
              <a:srgbClr val="484995">
                <a:alpha val="86667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509778" y="7538589"/>
            <a:ext cx="851221" cy="851221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AutoShape 28" id="28"/>
          <p:cNvSpPr/>
          <p:nvPr/>
        </p:nvSpPr>
        <p:spPr>
          <a:xfrm flipV="true">
            <a:off x="12594363" y="7192496"/>
            <a:ext cx="0" cy="1782725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8605028" y="7778802"/>
            <a:ext cx="660721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02426" y="7710561"/>
            <a:ext cx="2491204" cy="41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Deploy Model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43124" y="7643009"/>
            <a:ext cx="2678389" cy="63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6"/>
              </a:lnSpc>
            </a:pPr>
            <a:r>
              <a:rPr lang="en-US" sz="2054">
                <a:solidFill>
                  <a:srgbClr val="FFFFFF"/>
                </a:solidFill>
                <a:latin typeface="HK Grotesk Light"/>
              </a:rPr>
              <a:t>Finally deploy the model via python flask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133884" y="1958421"/>
            <a:ext cx="10125416" cy="7259284"/>
            <a:chOff x="0" y="0"/>
            <a:chExt cx="3682960" cy="264045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682960" cy="2640450"/>
            </a:xfrm>
            <a:custGeom>
              <a:avLst/>
              <a:gdLst/>
              <a:ahLst/>
              <a:cxnLst/>
              <a:rect r="r" b="b" t="t" l="l"/>
              <a:pathLst>
                <a:path h="2640450" w="3682960">
                  <a:moveTo>
                    <a:pt x="3558500" y="2640450"/>
                  </a:moveTo>
                  <a:lnTo>
                    <a:pt x="124460" y="2640450"/>
                  </a:lnTo>
                  <a:cubicBezTo>
                    <a:pt x="55880" y="2640450"/>
                    <a:pt x="0" y="2584570"/>
                    <a:pt x="0" y="2515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2515990"/>
                  </a:lnTo>
                  <a:cubicBezTo>
                    <a:pt x="3682960" y="2584570"/>
                    <a:pt x="3627080" y="2640450"/>
                    <a:pt x="3558500" y="2640450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4972" y="3946532"/>
            <a:ext cx="6538912" cy="282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39"/>
              </a:lnSpc>
            </a:pPr>
            <a:r>
              <a:rPr lang="en-US" sz="9686">
                <a:solidFill>
                  <a:srgbClr val="FFFFFF"/>
                </a:solidFill>
                <a:latin typeface="HK Grotesk Bold"/>
              </a:rPr>
              <a:t>Weekly Schedule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06672" y="2236635"/>
            <a:ext cx="8379839" cy="667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8"/>
              </a:lnSpc>
            </a:pPr>
          </a:p>
          <a:p>
            <a:pPr marL="721774" indent="-360887" lvl="1">
              <a:lnSpc>
                <a:spcPts val="4078"/>
              </a:lnSpc>
              <a:buFont typeface="Arial"/>
              <a:buChar char="•"/>
            </a:pPr>
            <a:r>
              <a:rPr lang="en-US" sz="3343">
                <a:solidFill>
                  <a:srgbClr val="FFFFFF"/>
                </a:solidFill>
                <a:latin typeface="HK Grotesk Light Bold"/>
              </a:rPr>
              <a:t>Week 1:</a:t>
            </a:r>
            <a:r>
              <a:rPr lang="en-US" sz="3343">
                <a:solidFill>
                  <a:srgbClr val="FFFFFF"/>
                </a:solidFill>
                <a:latin typeface="HK Grotesk Light"/>
              </a:rPr>
              <a:t> Data collectio</a:t>
            </a:r>
            <a:r>
              <a:rPr lang="en-US" sz="3343">
                <a:solidFill>
                  <a:srgbClr val="FFFFFF"/>
                </a:solidFill>
                <a:latin typeface="HK Grotesk Light"/>
              </a:rPr>
              <a:t>n</a:t>
            </a:r>
          </a:p>
          <a:p>
            <a:pPr marL="721774" indent="-360887" lvl="1">
              <a:lnSpc>
                <a:spcPts val="4078"/>
              </a:lnSpc>
              <a:buFont typeface="Arial"/>
              <a:buChar char="•"/>
            </a:pPr>
            <a:r>
              <a:rPr lang="en-US" sz="3343">
                <a:solidFill>
                  <a:srgbClr val="FFFFFF"/>
                </a:solidFill>
                <a:latin typeface="HK Grotesk Light"/>
              </a:rPr>
              <a:t>Week 2 : Data preprocessing</a:t>
            </a:r>
          </a:p>
          <a:p>
            <a:pPr marL="721774" indent="-360887" lvl="1">
              <a:lnSpc>
                <a:spcPts val="4078"/>
              </a:lnSpc>
              <a:buFont typeface="Arial"/>
              <a:buChar char="•"/>
            </a:pPr>
            <a:r>
              <a:rPr lang="en-US" sz="3343">
                <a:solidFill>
                  <a:srgbClr val="FFFFFF"/>
                </a:solidFill>
                <a:latin typeface="HK Grotesk Light"/>
              </a:rPr>
              <a:t>Week 3: Performing feature extraction</a:t>
            </a:r>
          </a:p>
          <a:p>
            <a:pPr marL="721774" indent="-360887" lvl="1">
              <a:lnSpc>
                <a:spcPts val="4078"/>
              </a:lnSpc>
              <a:buFont typeface="Arial"/>
              <a:buChar char="•"/>
            </a:pPr>
            <a:r>
              <a:rPr lang="en-US" sz="3343">
                <a:solidFill>
                  <a:srgbClr val="FFFFFF"/>
                </a:solidFill>
                <a:latin typeface="HK Grotesk Light"/>
              </a:rPr>
              <a:t>Week 4: Building machine learning using PySpark's MLlib</a:t>
            </a:r>
          </a:p>
          <a:p>
            <a:pPr marL="721774" indent="-360887" lvl="1">
              <a:lnSpc>
                <a:spcPts val="4078"/>
              </a:lnSpc>
              <a:buFont typeface="Arial"/>
              <a:buChar char="•"/>
            </a:pPr>
            <a:r>
              <a:rPr lang="en-US" sz="3343">
                <a:solidFill>
                  <a:srgbClr val="FFFFFF"/>
                </a:solidFill>
                <a:latin typeface="HK Grotesk Light"/>
              </a:rPr>
              <a:t>Week 5: Evaluating and tuning the model for best performance</a:t>
            </a:r>
          </a:p>
          <a:p>
            <a:pPr marL="721774" indent="-360887" lvl="1">
              <a:lnSpc>
                <a:spcPts val="4078"/>
              </a:lnSpc>
              <a:buFont typeface="Arial"/>
              <a:buChar char="•"/>
            </a:pPr>
            <a:r>
              <a:rPr lang="en-US" sz="3343">
                <a:solidFill>
                  <a:srgbClr val="FFFFFF"/>
                </a:solidFill>
                <a:latin typeface="HK Grotesk Light"/>
              </a:rPr>
              <a:t>Week 6: Deployment and integration of the model using Python flask or Heroku cloud or other cloud platforms as described above</a:t>
            </a:r>
          </a:p>
          <a:p>
            <a:pPr>
              <a:lnSpc>
                <a:spcPts val="407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475580" y="1294579"/>
            <a:ext cx="9644360" cy="7661517"/>
            <a:chOff x="0" y="0"/>
            <a:chExt cx="4070628" cy="323372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4070628" cy="3233723"/>
            </a:xfrm>
            <a:custGeom>
              <a:avLst/>
              <a:gdLst/>
              <a:ahLst/>
              <a:cxnLst/>
              <a:rect r="r" b="b" t="t" l="l"/>
              <a:pathLst>
                <a:path h="3233723" w="4070628">
                  <a:moveTo>
                    <a:pt x="3946168" y="3233723"/>
                  </a:moveTo>
                  <a:lnTo>
                    <a:pt x="124460" y="3233723"/>
                  </a:lnTo>
                  <a:cubicBezTo>
                    <a:pt x="55880" y="3233723"/>
                    <a:pt x="0" y="3177843"/>
                    <a:pt x="0" y="31092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46168" y="0"/>
                  </a:lnTo>
                  <a:cubicBezTo>
                    <a:pt x="4014748" y="0"/>
                    <a:pt x="4070628" y="55880"/>
                    <a:pt x="4070628" y="124460"/>
                  </a:cubicBezTo>
                  <a:lnTo>
                    <a:pt x="4070628" y="3109263"/>
                  </a:lnTo>
                  <a:cubicBezTo>
                    <a:pt x="4070628" y="3177843"/>
                    <a:pt x="4014748" y="3233723"/>
                    <a:pt x="3946168" y="3233723"/>
                  </a:cubicBezTo>
                  <a:close/>
                </a:path>
              </a:pathLst>
            </a:custGeom>
            <a:solidFill>
              <a:srgbClr val="2D2E5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315" y="3313330"/>
            <a:ext cx="7523809" cy="2368821"/>
            <a:chOff x="0" y="0"/>
            <a:chExt cx="3682960" cy="1159555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82960" cy="1159555"/>
            </a:xfrm>
            <a:custGeom>
              <a:avLst/>
              <a:gdLst/>
              <a:ahLst/>
              <a:cxnLst/>
              <a:rect r="r" b="b" t="t" l="l"/>
              <a:pathLst>
                <a:path h="1159555" w="3682960">
                  <a:moveTo>
                    <a:pt x="3558500" y="1159555"/>
                  </a:moveTo>
                  <a:lnTo>
                    <a:pt x="124460" y="1159555"/>
                  </a:lnTo>
                  <a:cubicBezTo>
                    <a:pt x="55880" y="1159555"/>
                    <a:pt x="0" y="1103675"/>
                    <a:pt x="0" y="10350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1035095"/>
                  </a:lnTo>
                  <a:cubicBezTo>
                    <a:pt x="3682960" y="1103675"/>
                    <a:pt x="3627080" y="1159555"/>
                    <a:pt x="3558500" y="1159555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72315" y="5953697"/>
            <a:ext cx="7523809" cy="1989624"/>
            <a:chOff x="0" y="0"/>
            <a:chExt cx="3682960" cy="973936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682960" cy="973936"/>
            </a:xfrm>
            <a:custGeom>
              <a:avLst/>
              <a:gdLst/>
              <a:ahLst/>
              <a:cxnLst/>
              <a:rect r="r" b="b" t="t" l="l"/>
              <a:pathLst>
                <a:path h="973936" w="3682960">
                  <a:moveTo>
                    <a:pt x="3558500" y="973936"/>
                  </a:moveTo>
                  <a:lnTo>
                    <a:pt x="124460" y="973936"/>
                  </a:lnTo>
                  <a:cubicBezTo>
                    <a:pt x="55880" y="973936"/>
                    <a:pt x="0" y="918056"/>
                    <a:pt x="0" y="8494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849476"/>
                  </a:lnTo>
                  <a:cubicBezTo>
                    <a:pt x="3682960" y="918056"/>
                    <a:pt x="3627080" y="973936"/>
                    <a:pt x="3558500" y="973936"/>
                  </a:cubicBezTo>
                  <a:close/>
                </a:path>
              </a:pathLst>
            </a:custGeom>
            <a:solidFill>
              <a:srgbClr val="484995">
                <a:alpha val="86667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3637" y="4099061"/>
            <a:ext cx="797357" cy="79735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3637" y="6549831"/>
            <a:ext cx="797357" cy="79735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AutoShape 13" id="13"/>
          <p:cNvSpPr/>
          <p:nvPr/>
        </p:nvSpPr>
        <p:spPr>
          <a:xfrm flipV="true">
            <a:off x="3580408" y="3717398"/>
            <a:ext cx="0" cy="149532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3999754" y="6357766"/>
            <a:ext cx="0" cy="1168104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92927" y="2343679"/>
            <a:ext cx="2642138" cy="677443"/>
            <a:chOff x="0" y="0"/>
            <a:chExt cx="4002769" cy="1026309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589880" y="1452932"/>
            <a:ext cx="9387120" cy="738113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457" y="3909134"/>
            <a:ext cx="2163081" cy="82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3"/>
              </a:lnSpc>
            </a:pPr>
            <a:r>
              <a:rPr lang="en-US" sz="2661">
                <a:solidFill>
                  <a:srgbClr val="FFFFFF"/>
                </a:solidFill>
                <a:latin typeface="HK Grotesk Bold"/>
              </a:rPr>
              <a:t>Data Extraction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2859" y="4313947"/>
            <a:ext cx="618912" cy="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29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2859" y="6764716"/>
            <a:ext cx="618912" cy="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29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1396" y="6338716"/>
            <a:ext cx="2333564" cy="79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0"/>
              </a:lnSpc>
            </a:pPr>
            <a:r>
              <a:rPr lang="en-US" sz="2529">
                <a:solidFill>
                  <a:srgbClr val="FFFFFF"/>
                </a:solidFill>
                <a:latin typeface="HK Grotesk Bold"/>
              </a:rPr>
              <a:t>Loading and exploring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20118" y="3707873"/>
            <a:ext cx="3283954" cy="99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8"/>
              </a:lnSpc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The data to be used for this project will come from the IMDB database.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20118" y="6060957"/>
            <a:ext cx="3486514" cy="131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97"/>
              </a:lnSpc>
            </a:pPr>
            <a:r>
              <a:rPr lang="en-US" sz="1719">
                <a:solidFill>
                  <a:srgbClr val="FFFFFF"/>
                </a:solidFill>
                <a:latin typeface="HK Grotesk Light"/>
              </a:rPr>
              <a:t>The dataset is first extracted from the IMDB website via python libraries such as beautiful soup. The dataset is then saved and load from HDFS into spark dataframe.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4002" y="2483193"/>
            <a:ext cx="2339988" cy="45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68">
                <a:solidFill>
                  <a:srgbClr val="FFFFFF"/>
                </a:solidFill>
                <a:latin typeface="HK Grotesk Bold"/>
              </a:rPr>
              <a:t>STEPS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200821" y="293963"/>
            <a:ext cx="2911790" cy="1158969"/>
            <a:chOff x="0" y="0"/>
            <a:chExt cx="7620000" cy="3032961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0" y="0"/>
              <a:ext cx="7620000" cy="3030421"/>
            </a:xfrm>
            <a:custGeom>
              <a:avLst/>
              <a:gdLst/>
              <a:ahLst/>
              <a:cxnLst/>
              <a:rect r="r" b="b" t="t" l="l"/>
              <a:pathLst>
                <a:path h="3030421" w="7620000">
                  <a:moveTo>
                    <a:pt x="7620000" y="2171901"/>
                  </a:moveTo>
                  <a:lnTo>
                    <a:pt x="7620000" y="222250"/>
                  </a:lnTo>
                  <a:cubicBezTo>
                    <a:pt x="7620000" y="100330"/>
                    <a:pt x="7519670" y="0"/>
                    <a:pt x="7397750" y="0"/>
                  </a:cubicBezTo>
                  <a:lnTo>
                    <a:pt x="222250" y="0"/>
                  </a:lnTo>
                  <a:cubicBezTo>
                    <a:pt x="100330" y="0"/>
                    <a:pt x="0" y="100330"/>
                    <a:pt x="0" y="222250"/>
                  </a:cubicBezTo>
                  <a:lnTo>
                    <a:pt x="0" y="2170631"/>
                  </a:lnTo>
                  <a:cubicBezTo>
                    <a:pt x="0" y="2293821"/>
                    <a:pt x="100330" y="2392881"/>
                    <a:pt x="222250" y="2392881"/>
                  </a:cubicBezTo>
                  <a:lnTo>
                    <a:pt x="3547110" y="2392881"/>
                  </a:lnTo>
                  <a:lnTo>
                    <a:pt x="3808730" y="3030421"/>
                  </a:lnTo>
                  <a:lnTo>
                    <a:pt x="4070350" y="2392881"/>
                  </a:lnTo>
                  <a:lnTo>
                    <a:pt x="7395210" y="2392881"/>
                  </a:lnTo>
                  <a:cubicBezTo>
                    <a:pt x="7519670" y="2394151"/>
                    <a:pt x="7620000" y="2295091"/>
                    <a:pt x="7620000" y="2171901"/>
                  </a:cubicBezTo>
                  <a:lnTo>
                    <a:pt x="7620000" y="2171901"/>
                  </a:ln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383208" y="351113"/>
            <a:ext cx="2547017" cy="71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824" spc="73">
                <a:solidFill>
                  <a:srgbClr val="FFFFFF"/>
                </a:solidFill>
                <a:latin typeface="HK Grotesk Bold"/>
              </a:rPr>
              <a:t>sample dataset output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991474" y="1294579"/>
            <a:ext cx="8989451" cy="7661517"/>
            <a:chOff x="0" y="0"/>
            <a:chExt cx="3794209" cy="323372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794209" cy="3233723"/>
            </a:xfrm>
            <a:custGeom>
              <a:avLst/>
              <a:gdLst/>
              <a:ahLst/>
              <a:cxnLst/>
              <a:rect r="r" b="b" t="t" l="l"/>
              <a:pathLst>
                <a:path h="3233723" w="3794209">
                  <a:moveTo>
                    <a:pt x="3669749" y="3233723"/>
                  </a:moveTo>
                  <a:lnTo>
                    <a:pt x="124460" y="3233723"/>
                  </a:lnTo>
                  <a:cubicBezTo>
                    <a:pt x="55880" y="3233723"/>
                    <a:pt x="0" y="3177843"/>
                    <a:pt x="0" y="31092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69749" y="0"/>
                  </a:lnTo>
                  <a:cubicBezTo>
                    <a:pt x="3738329" y="0"/>
                    <a:pt x="3794209" y="55880"/>
                    <a:pt x="3794209" y="124460"/>
                  </a:cubicBezTo>
                  <a:lnTo>
                    <a:pt x="3794209" y="3109263"/>
                  </a:lnTo>
                  <a:cubicBezTo>
                    <a:pt x="3794209" y="3177843"/>
                    <a:pt x="3738329" y="3233723"/>
                    <a:pt x="3669749" y="3233723"/>
                  </a:cubicBezTo>
                  <a:close/>
                </a:path>
              </a:pathLst>
            </a:custGeom>
            <a:solidFill>
              <a:srgbClr val="6969D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315" y="3313330"/>
            <a:ext cx="7523809" cy="3233794"/>
            <a:chOff x="0" y="0"/>
            <a:chExt cx="3682960" cy="1582966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82960" cy="1582966"/>
            </a:xfrm>
            <a:custGeom>
              <a:avLst/>
              <a:gdLst/>
              <a:ahLst/>
              <a:cxnLst/>
              <a:rect r="r" b="b" t="t" l="l"/>
              <a:pathLst>
                <a:path h="1582966" w="3682960">
                  <a:moveTo>
                    <a:pt x="3558500" y="1582966"/>
                  </a:moveTo>
                  <a:lnTo>
                    <a:pt x="124460" y="1582966"/>
                  </a:lnTo>
                  <a:cubicBezTo>
                    <a:pt x="55880" y="1582966"/>
                    <a:pt x="0" y="1527086"/>
                    <a:pt x="0" y="1458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1458506"/>
                  </a:lnTo>
                  <a:cubicBezTo>
                    <a:pt x="3682960" y="1527086"/>
                    <a:pt x="3627080" y="1582966"/>
                    <a:pt x="3558500" y="1582966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5324" y="4531548"/>
            <a:ext cx="797357" cy="79735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AutoShape 9" id="9"/>
          <p:cNvSpPr/>
          <p:nvPr/>
        </p:nvSpPr>
        <p:spPr>
          <a:xfrm flipV="true">
            <a:off x="3564962" y="3717398"/>
            <a:ext cx="15446" cy="266152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92927" y="2343679"/>
            <a:ext cx="2642138" cy="677443"/>
            <a:chOff x="0" y="0"/>
            <a:chExt cx="4002769" cy="1026309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00821" y="293963"/>
            <a:ext cx="2911790" cy="1158969"/>
            <a:chOff x="0" y="0"/>
            <a:chExt cx="7620000" cy="3032961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7620000" cy="3030421"/>
            </a:xfrm>
            <a:custGeom>
              <a:avLst/>
              <a:gdLst/>
              <a:ahLst/>
              <a:cxnLst/>
              <a:rect r="r" b="b" t="t" l="l"/>
              <a:pathLst>
                <a:path h="3030421" w="7620000">
                  <a:moveTo>
                    <a:pt x="7620000" y="2171901"/>
                  </a:moveTo>
                  <a:lnTo>
                    <a:pt x="7620000" y="222250"/>
                  </a:lnTo>
                  <a:cubicBezTo>
                    <a:pt x="7620000" y="100330"/>
                    <a:pt x="7519670" y="0"/>
                    <a:pt x="7397750" y="0"/>
                  </a:cubicBezTo>
                  <a:lnTo>
                    <a:pt x="222250" y="0"/>
                  </a:lnTo>
                  <a:cubicBezTo>
                    <a:pt x="100330" y="0"/>
                    <a:pt x="0" y="100330"/>
                    <a:pt x="0" y="222250"/>
                  </a:cubicBezTo>
                  <a:lnTo>
                    <a:pt x="0" y="2170631"/>
                  </a:lnTo>
                  <a:cubicBezTo>
                    <a:pt x="0" y="2293821"/>
                    <a:pt x="100330" y="2392881"/>
                    <a:pt x="222250" y="2392881"/>
                  </a:cubicBezTo>
                  <a:lnTo>
                    <a:pt x="3547110" y="2392881"/>
                  </a:lnTo>
                  <a:lnTo>
                    <a:pt x="3808730" y="3030421"/>
                  </a:lnTo>
                  <a:lnTo>
                    <a:pt x="4070350" y="2392881"/>
                  </a:lnTo>
                  <a:lnTo>
                    <a:pt x="7395210" y="2392881"/>
                  </a:lnTo>
                  <a:cubicBezTo>
                    <a:pt x="7519670" y="2394151"/>
                    <a:pt x="7620000" y="2295091"/>
                    <a:pt x="7620000" y="2171901"/>
                  </a:cubicBezTo>
                  <a:lnTo>
                    <a:pt x="7620000" y="2171901"/>
                  </a:lnTo>
                  <a:close/>
                </a:path>
              </a:pathLst>
            </a:custGeom>
            <a:solidFill>
              <a:srgbClr val="9695F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1416857"/>
            <a:ext cx="8692935" cy="741293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4506363"/>
            <a:ext cx="2163081" cy="82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3"/>
              </a:lnSpc>
            </a:pPr>
            <a:r>
              <a:rPr lang="en-US" sz="2661">
                <a:solidFill>
                  <a:srgbClr val="FFFFFF"/>
                </a:solidFill>
                <a:latin typeface="HK Grotesk Bold"/>
              </a:rPr>
              <a:t>Data Preparation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4546" y="4746433"/>
            <a:ext cx="618912" cy="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29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20118" y="3707873"/>
            <a:ext cx="3283954" cy="2671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8"/>
              </a:lnSpc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The dataset is then check for:</a:t>
            </a:r>
          </a:p>
          <a:p>
            <a:pPr marL="465149" indent="-232574" lvl="1">
              <a:lnSpc>
                <a:spcPts val="2628"/>
              </a:lnSpc>
              <a:buFont typeface="Arial"/>
              <a:buChar char="•"/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missing values</a:t>
            </a:r>
          </a:p>
          <a:p>
            <a:pPr marL="465149" indent="-232574" lvl="1">
              <a:lnSpc>
                <a:spcPts val="2628"/>
              </a:lnSpc>
              <a:buFont typeface="Arial"/>
              <a:buChar char="•"/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dropping duplicate values</a:t>
            </a:r>
          </a:p>
          <a:p>
            <a:pPr marL="465149" indent="-232574" lvl="1">
              <a:lnSpc>
                <a:spcPts val="2628"/>
              </a:lnSpc>
              <a:buFont typeface="Arial"/>
              <a:buChar char="•"/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feature engineered the year and rating</a:t>
            </a:r>
          </a:p>
          <a:p>
            <a:pPr marL="465149" indent="-232574" lvl="1">
              <a:lnSpc>
                <a:spcPts val="2628"/>
              </a:lnSpc>
              <a:buFont typeface="Arial"/>
              <a:buChar char="•"/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saved the processed file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002" y="2483193"/>
            <a:ext cx="2339988" cy="45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68">
                <a:solidFill>
                  <a:srgbClr val="FFFFFF"/>
                </a:solidFill>
                <a:latin typeface="HK Grotesk Bold"/>
              </a:rPr>
              <a:t>STEPS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3208" y="351113"/>
            <a:ext cx="2547017" cy="71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824" spc="73">
                <a:solidFill>
                  <a:srgbClr val="FFFFFF"/>
                </a:solidFill>
                <a:latin typeface="HK Grotesk Bold"/>
              </a:rPr>
              <a:t>sample dataset output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619999" y="1294579"/>
            <a:ext cx="9360926" cy="7661517"/>
            <a:chOff x="0" y="0"/>
            <a:chExt cx="3950999" cy="323372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950999" cy="3233723"/>
            </a:xfrm>
            <a:custGeom>
              <a:avLst/>
              <a:gdLst/>
              <a:ahLst/>
              <a:cxnLst/>
              <a:rect r="r" b="b" t="t" l="l"/>
              <a:pathLst>
                <a:path h="3233723" w="3950999">
                  <a:moveTo>
                    <a:pt x="3826539" y="3233723"/>
                  </a:moveTo>
                  <a:lnTo>
                    <a:pt x="124460" y="3233723"/>
                  </a:lnTo>
                  <a:cubicBezTo>
                    <a:pt x="55880" y="3233723"/>
                    <a:pt x="0" y="3177843"/>
                    <a:pt x="0" y="31092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26539" y="0"/>
                  </a:lnTo>
                  <a:cubicBezTo>
                    <a:pt x="3895119" y="0"/>
                    <a:pt x="3950999" y="55880"/>
                    <a:pt x="3950999" y="124460"/>
                  </a:cubicBezTo>
                  <a:lnTo>
                    <a:pt x="3950999" y="3109263"/>
                  </a:lnTo>
                  <a:cubicBezTo>
                    <a:pt x="3950999" y="3177843"/>
                    <a:pt x="3895119" y="3233723"/>
                    <a:pt x="3826539" y="3233723"/>
                  </a:cubicBezTo>
                  <a:close/>
                </a:path>
              </a:pathLst>
            </a:custGeom>
            <a:solidFill>
              <a:srgbClr val="6969D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315" y="3313330"/>
            <a:ext cx="7523809" cy="3233794"/>
            <a:chOff x="0" y="0"/>
            <a:chExt cx="3682960" cy="1582966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82960" cy="1582966"/>
            </a:xfrm>
            <a:custGeom>
              <a:avLst/>
              <a:gdLst/>
              <a:ahLst/>
              <a:cxnLst/>
              <a:rect r="r" b="b" t="t" l="l"/>
              <a:pathLst>
                <a:path h="1582966" w="3682960">
                  <a:moveTo>
                    <a:pt x="3558500" y="1582966"/>
                  </a:moveTo>
                  <a:lnTo>
                    <a:pt x="124460" y="1582966"/>
                  </a:lnTo>
                  <a:cubicBezTo>
                    <a:pt x="55880" y="1582966"/>
                    <a:pt x="0" y="1527086"/>
                    <a:pt x="0" y="1458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1458506"/>
                  </a:lnTo>
                  <a:cubicBezTo>
                    <a:pt x="3682960" y="1527086"/>
                    <a:pt x="3627080" y="1582966"/>
                    <a:pt x="3558500" y="1582966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5324" y="4531548"/>
            <a:ext cx="797357" cy="79735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AutoShape 9" id="9"/>
          <p:cNvSpPr/>
          <p:nvPr/>
        </p:nvSpPr>
        <p:spPr>
          <a:xfrm flipV="true">
            <a:off x="3272566" y="3591195"/>
            <a:ext cx="15446" cy="266152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92927" y="2343679"/>
            <a:ext cx="2642138" cy="677443"/>
            <a:chOff x="0" y="0"/>
            <a:chExt cx="4002769" cy="1026309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00821" y="293963"/>
            <a:ext cx="2911790" cy="1158969"/>
            <a:chOff x="0" y="0"/>
            <a:chExt cx="7620000" cy="3032961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7620000" cy="3030421"/>
            </a:xfrm>
            <a:custGeom>
              <a:avLst/>
              <a:gdLst/>
              <a:ahLst/>
              <a:cxnLst/>
              <a:rect r="r" b="b" t="t" l="l"/>
              <a:pathLst>
                <a:path h="3030421" w="7620000">
                  <a:moveTo>
                    <a:pt x="7620000" y="2171901"/>
                  </a:moveTo>
                  <a:lnTo>
                    <a:pt x="7620000" y="222250"/>
                  </a:lnTo>
                  <a:cubicBezTo>
                    <a:pt x="7620000" y="100330"/>
                    <a:pt x="7519670" y="0"/>
                    <a:pt x="7397750" y="0"/>
                  </a:cubicBezTo>
                  <a:lnTo>
                    <a:pt x="222250" y="0"/>
                  </a:lnTo>
                  <a:cubicBezTo>
                    <a:pt x="100330" y="0"/>
                    <a:pt x="0" y="100330"/>
                    <a:pt x="0" y="222250"/>
                  </a:cubicBezTo>
                  <a:lnTo>
                    <a:pt x="0" y="2170631"/>
                  </a:lnTo>
                  <a:cubicBezTo>
                    <a:pt x="0" y="2293821"/>
                    <a:pt x="100330" y="2392881"/>
                    <a:pt x="222250" y="2392881"/>
                  </a:cubicBezTo>
                  <a:lnTo>
                    <a:pt x="3547110" y="2392881"/>
                  </a:lnTo>
                  <a:lnTo>
                    <a:pt x="3808730" y="3030421"/>
                  </a:lnTo>
                  <a:lnTo>
                    <a:pt x="4070350" y="2392881"/>
                  </a:lnTo>
                  <a:lnTo>
                    <a:pt x="7395210" y="2392881"/>
                  </a:lnTo>
                  <a:cubicBezTo>
                    <a:pt x="7519670" y="2394151"/>
                    <a:pt x="7620000" y="2295091"/>
                    <a:pt x="7620000" y="2171901"/>
                  </a:cubicBezTo>
                  <a:lnTo>
                    <a:pt x="7620000" y="2171901"/>
                  </a:lnTo>
                  <a:close/>
                </a:path>
              </a:pathLst>
            </a:custGeom>
            <a:solidFill>
              <a:srgbClr val="9695F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772399" y="1449466"/>
            <a:ext cx="9136505" cy="735174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20843" y="4090461"/>
            <a:ext cx="2163081" cy="123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3"/>
              </a:lnSpc>
            </a:pPr>
            <a:r>
              <a:rPr lang="en-US" sz="2661">
                <a:solidFill>
                  <a:srgbClr val="FFFFFF"/>
                </a:solidFill>
                <a:latin typeface="HK Grotesk Bold"/>
              </a:rPr>
              <a:t>Further feature engineering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4546" y="4746433"/>
            <a:ext cx="618912" cy="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29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58173" y="3532345"/>
            <a:ext cx="4187578" cy="272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9"/>
              </a:lnSpc>
            </a:pPr>
            <a:r>
              <a:rPr lang="en-US" sz="1950">
                <a:solidFill>
                  <a:srgbClr val="FFFFFF"/>
                </a:solidFill>
                <a:latin typeface="HK Grotesk Light"/>
              </a:rPr>
              <a:t>Here we create a column called "feature" which contains index values for the movie titles, year and crew. We will based on this feature to build a recommendation model using Alternating Least Squares (ALS) in pyspark or any other ML algorithm that will work best during the model building stage.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002" y="2483193"/>
            <a:ext cx="2339988" cy="45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68">
                <a:solidFill>
                  <a:srgbClr val="FFFFFF"/>
                </a:solidFill>
                <a:latin typeface="HK Grotesk Bold"/>
              </a:rPr>
              <a:t>STEPS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3208" y="351113"/>
            <a:ext cx="2547017" cy="71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824" spc="73">
                <a:solidFill>
                  <a:srgbClr val="FFFFFF"/>
                </a:solidFill>
                <a:latin typeface="HK Grotesk Bold"/>
              </a:rPr>
              <a:t>sample dataset output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260464" y="2425052"/>
            <a:ext cx="5628640" cy="5815724"/>
            <a:chOff x="0" y="0"/>
            <a:chExt cx="2160783" cy="223260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2160783" cy="2232603"/>
            </a:xfrm>
            <a:custGeom>
              <a:avLst/>
              <a:gdLst/>
              <a:ahLst/>
              <a:cxnLst/>
              <a:rect r="r" b="b" t="t" l="l"/>
              <a:pathLst>
                <a:path h="2232603" w="216078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260464" y="2891584"/>
            <a:ext cx="5628640" cy="5815724"/>
            <a:chOff x="0" y="0"/>
            <a:chExt cx="2160783" cy="223260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160783" cy="2232603"/>
            </a:xfrm>
            <a:custGeom>
              <a:avLst/>
              <a:gdLst/>
              <a:ahLst/>
              <a:cxnLst/>
              <a:rect r="r" b="b" t="t" l="l"/>
              <a:pathLst>
                <a:path h="2232603" w="216078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60464" y="3442576"/>
            <a:ext cx="5628640" cy="5815724"/>
            <a:chOff x="0" y="0"/>
            <a:chExt cx="2160783" cy="2232603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2160783" cy="2232603"/>
            </a:xfrm>
            <a:custGeom>
              <a:avLst/>
              <a:gdLst/>
              <a:ahLst/>
              <a:cxnLst/>
              <a:rect r="r" b="b" t="t" l="l"/>
              <a:pathLst>
                <a:path h="2232603" w="216078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737448" y="4783666"/>
            <a:ext cx="6397843" cy="1440248"/>
            <a:chOff x="0" y="0"/>
            <a:chExt cx="2933616" cy="6604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2933616" cy="660400"/>
            </a:xfrm>
            <a:custGeom>
              <a:avLst/>
              <a:gdLst/>
              <a:ahLst/>
              <a:cxnLst/>
              <a:rect r="r" b="b" t="t" l="l"/>
              <a:pathLst>
                <a:path h="660400" w="2933616">
                  <a:moveTo>
                    <a:pt x="280915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9156" y="0"/>
                  </a:lnTo>
                  <a:cubicBezTo>
                    <a:pt x="2877736" y="0"/>
                    <a:pt x="2933616" y="55880"/>
                    <a:pt x="2933616" y="124460"/>
                  </a:cubicBezTo>
                  <a:lnTo>
                    <a:pt x="2933616" y="535940"/>
                  </a:lnTo>
                  <a:cubicBezTo>
                    <a:pt x="2933616" y="604520"/>
                    <a:pt x="2877736" y="660400"/>
                    <a:pt x="2809156" y="660400"/>
                  </a:cubicBezTo>
                  <a:close/>
                </a:path>
              </a:pathLst>
            </a:custGeom>
            <a:solidFill>
              <a:srgbClr val="6968D4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6986" y="4045005"/>
            <a:ext cx="458305" cy="12202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048615" y="4965628"/>
            <a:ext cx="577550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9"/>
              </a:lnSpc>
            </a:pPr>
            <a:r>
              <a:rPr lang="en-US" sz="7499">
                <a:solidFill>
                  <a:srgbClr val="FFFFFF"/>
                </a:solidFill>
                <a:latin typeface="HK Grotesk Light"/>
              </a:rPr>
              <a:t>#2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01227" y="6917857"/>
            <a:ext cx="4781998" cy="147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74"/>
              </a:lnSpc>
            </a:pPr>
            <a:r>
              <a:rPr lang="en-US" sz="5499">
                <a:solidFill>
                  <a:srgbClr val="FFFFFF"/>
                </a:solidFill>
                <a:latin typeface="HK Grotesk Bold"/>
              </a:rPr>
              <a:t>Final Project Status Report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8914" y="6335562"/>
            <a:ext cx="789508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Light"/>
              </a:rPr>
              <a:t>End-to-end Big Data Project To Build A Movie Recommendation System Using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Light"/>
              </a:rPr>
              <a:t>Apache Spark and Python.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914" y="2226387"/>
            <a:ext cx="7758209" cy="439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4"/>
              </a:lnSpc>
            </a:pPr>
            <a:r>
              <a:rPr lang="en-US" sz="6834" spc="102">
                <a:solidFill>
                  <a:srgbClr val="FFFFFF"/>
                </a:solidFill>
                <a:latin typeface="Fredoka One"/>
              </a:rPr>
              <a:t>Movie Recommendation System Using Apache Spark and Python</a:t>
            </a:r>
          </a:p>
          <a:p>
            <a:pPr algn="l">
              <a:lnSpc>
                <a:spcPts val="446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284563" y="1294579"/>
            <a:ext cx="8436655" cy="7462156"/>
            <a:chOff x="0" y="0"/>
            <a:chExt cx="3560888" cy="3149578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560888" cy="3149578"/>
            </a:xfrm>
            <a:custGeom>
              <a:avLst/>
              <a:gdLst/>
              <a:ahLst/>
              <a:cxnLst/>
              <a:rect r="r" b="b" t="t" l="l"/>
              <a:pathLst>
                <a:path h="3149578" w="3560888">
                  <a:moveTo>
                    <a:pt x="3436428" y="3149578"/>
                  </a:moveTo>
                  <a:lnTo>
                    <a:pt x="124460" y="3149578"/>
                  </a:lnTo>
                  <a:cubicBezTo>
                    <a:pt x="55880" y="3149578"/>
                    <a:pt x="0" y="3093698"/>
                    <a:pt x="0" y="30251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36429" y="0"/>
                  </a:lnTo>
                  <a:cubicBezTo>
                    <a:pt x="3505009" y="0"/>
                    <a:pt x="3560888" y="55880"/>
                    <a:pt x="3560888" y="124460"/>
                  </a:cubicBezTo>
                  <a:lnTo>
                    <a:pt x="3560888" y="3025118"/>
                  </a:lnTo>
                  <a:cubicBezTo>
                    <a:pt x="3560888" y="3093698"/>
                    <a:pt x="3505009" y="3149578"/>
                    <a:pt x="3436429" y="3149578"/>
                  </a:cubicBezTo>
                  <a:close/>
                </a:path>
              </a:pathLst>
            </a:custGeom>
            <a:solidFill>
              <a:srgbClr val="2D2E5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98679" y="4256971"/>
            <a:ext cx="7523809" cy="2368821"/>
            <a:chOff x="0" y="0"/>
            <a:chExt cx="3682960" cy="1159555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82960" cy="1159555"/>
            </a:xfrm>
            <a:custGeom>
              <a:avLst/>
              <a:gdLst/>
              <a:ahLst/>
              <a:cxnLst/>
              <a:rect r="r" b="b" t="t" l="l"/>
              <a:pathLst>
                <a:path h="1159555" w="3682960">
                  <a:moveTo>
                    <a:pt x="3558500" y="1159555"/>
                  </a:moveTo>
                  <a:lnTo>
                    <a:pt x="124460" y="1159555"/>
                  </a:lnTo>
                  <a:cubicBezTo>
                    <a:pt x="55880" y="1159555"/>
                    <a:pt x="0" y="1103675"/>
                    <a:pt x="0" y="10350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58500" y="0"/>
                  </a:lnTo>
                  <a:cubicBezTo>
                    <a:pt x="3627080" y="0"/>
                    <a:pt x="3682960" y="55880"/>
                    <a:pt x="3682960" y="124460"/>
                  </a:cubicBezTo>
                  <a:lnTo>
                    <a:pt x="3682960" y="1035095"/>
                  </a:lnTo>
                  <a:cubicBezTo>
                    <a:pt x="3682960" y="1103675"/>
                    <a:pt x="3627080" y="1159555"/>
                    <a:pt x="3558500" y="1159555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5042702"/>
            <a:ext cx="797357" cy="79735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AutoShape 9" id="9"/>
          <p:cNvSpPr/>
          <p:nvPr/>
        </p:nvSpPr>
        <p:spPr>
          <a:xfrm flipV="true">
            <a:off x="3406771" y="4661039"/>
            <a:ext cx="0" cy="149532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92927" y="2343679"/>
            <a:ext cx="2642138" cy="677443"/>
            <a:chOff x="0" y="0"/>
            <a:chExt cx="4002769" cy="1026309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00821" y="293963"/>
            <a:ext cx="2911790" cy="1158969"/>
            <a:chOff x="0" y="0"/>
            <a:chExt cx="7620000" cy="3032961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7620000" cy="3030421"/>
            </a:xfrm>
            <a:custGeom>
              <a:avLst/>
              <a:gdLst/>
              <a:ahLst/>
              <a:cxnLst/>
              <a:rect r="r" b="b" t="t" l="l"/>
              <a:pathLst>
                <a:path h="3030421" w="7620000">
                  <a:moveTo>
                    <a:pt x="7620000" y="2171901"/>
                  </a:moveTo>
                  <a:lnTo>
                    <a:pt x="7620000" y="222250"/>
                  </a:lnTo>
                  <a:cubicBezTo>
                    <a:pt x="7620000" y="100330"/>
                    <a:pt x="7519670" y="0"/>
                    <a:pt x="7397750" y="0"/>
                  </a:cubicBezTo>
                  <a:lnTo>
                    <a:pt x="222250" y="0"/>
                  </a:lnTo>
                  <a:cubicBezTo>
                    <a:pt x="100330" y="0"/>
                    <a:pt x="0" y="100330"/>
                    <a:pt x="0" y="222250"/>
                  </a:cubicBezTo>
                  <a:lnTo>
                    <a:pt x="0" y="2170631"/>
                  </a:lnTo>
                  <a:cubicBezTo>
                    <a:pt x="0" y="2293821"/>
                    <a:pt x="100330" y="2392881"/>
                    <a:pt x="222250" y="2392881"/>
                  </a:cubicBezTo>
                  <a:lnTo>
                    <a:pt x="3547110" y="2392881"/>
                  </a:lnTo>
                  <a:lnTo>
                    <a:pt x="3808730" y="3030421"/>
                  </a:lnTo>
                  <a:lnTo>
                    <a:pt x="4070350" y="2392881"/>
                  </a:lnTo>
                  <a:lnTo>
                    <a:pt x="7395210" y="2392881"/>
                  </a:lnTo>
                  <a:cubicBezTo>
                    <a:pt x="7519670" y="2394151"/>
                    <a:pt x="7620000" y="2295091"/>
                    <a:pt x="7620000" y="2171901"/>
                  </a:cubicBezTo>
                  <a:lnTo>
                    <a:pt x="7620000" y="2171901"/>
                  </a:lnTo>
                  <a:close/>
                </a:path>
              </a:pathLst>
            </a:custGeom>
            <a:solidFill>
              <a:srgbClr val="9695F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40172" y="1452932"/>
            <a:ext cx="7952946" cy="711299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18821" y="4852774"/>
            <a:ext cx="2163081" cy="123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3"/>
              </a:lnSpc>
            </a:pPr>
            <a:r>
              <a:rPr lang="en-US" sz="2661">
                <a:solidFill>
                  <a:srgbClr val="FFFFFF"/>
                </a:solidFill>
                <a:latin typeface="HK Grotesk Bold"/>
              </a:rPr>
              <a:t>Extracted Reviews  from IMDB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223" y="5257588"/>
            <a:ext cx="618912" cy="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29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46481" y="4651514"/>
            <a:ext cx="3283954" cy="133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8"/>
              </a:lnSpc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Reviews for the various movies have been extracted for performing </a:t>
            </a:r>
            <a:r>
              <a:rPr lang="en-US" sz="2154">
                <a:solidFill>
                  <a:srgbClr val="FFFFFF"/>
                </a:solidFill>
                <a:latin typeface="HK Grotesk Light Bold Italics"/>
              </a:rPr>
              <a:t>sentiment analysis.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002" y="2483193"/>
            <a:ext cx="2339988" cy="45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68">
                <a:solidFill>
                  <a:srgbClr val="FFFFFF"/>
                </a:solidFill>
                <a:latin typeface="HK Grotesk Bold"/>
              </a:rPr>
              <a:t>STEPS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3208" y="351113"/>
            <a:ext cx="2547017" cy="71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824" spc="73">
                <a:solidFill>
                  <a:srgbClr val="FFFFFF"/>
                </a:solidFill>
                <a:latin typeface="HK Grotesk Bold"/>
              </a:rPr>
              <a:t>sample dataset output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417470" y="1452932"/>
            <a:ext cx="8410074" cy="7396838"/>
            <a:chOff x="0" y="0"/>
            <a:chExt cx="3549669" cy="3122009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549669" cy="3122009"/>
            </a:xfrm>
            <a:custGeom>
              <a:avLst/>
              <a:gdLst/>
              <a:ahLst/>
              <a:cxnLst/>
              <a:rect r="r" b="b" t="t" l="l"/>
              <a:pathLst>
                <a:path h="3122009" w="3549669">
                  <a:moveTo>
                    <a:pt x="3425209" y="3122009"/>
                  </a:moveTo>
                  <a:lnTo>
                    <a:pt x="124460" y="3122009"/>
                  </a:lnTo>
                  <a:cubicBezTo>
                    <a:pt x="55880" y="3122009"/>
                    <a:pt x="0" y="3066129"/>
                    <a:pt x="0" y="29975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25209" y="0"/>
                  </a:lnTo>
                  <a:cubicBezTo>
                    <a:pt x="3493789" y="0"/>
                    <a:pt x="3549669" y="55880"/>
                    <a:pt x="3549669" y="124460"/>
                  </a:cubicBezTo>
                  <a:lnTo>
                    <a:pt x="3549669" y="2997549"/>
                  </a:lnTo>
                  <a:cubicBezTo>
                    <a:pt x="3549669" y="3066129"/>
                    <a:pt x="3493789" y="3122009"/>
                    <a:pt x="3425209" y="3122009"/>
                  </a:cubicBezTo>
                  <a:close/>
                </a:path>
              </a:pathLst>
            </a:custGeom>
            <a:solidFill>
              <a:srgbClr val="2D2E5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98679" y="4256971"/>
            <a:ext cx="7297867" cy="2501728"/>
            <a:chOff x="0" y="0"/>
            <a:chExt cx="3572360" cy="122461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572360" cy="1224614"/>
            </a:xfrm>
            <a:custGeom>
              <a:avLst/>
              <a:gdLst/>
              <a:ahLst/>
              <a:cxnLst/>
              <a:rect r="r" b="b" t="t" l="l"/>
              <a:pathLst>
                <a:path h="1224614" w="3572360">
                  <a:moveTo>
                    <a:pt x="3447900" y="1224614"/>
                  </a:moveTo>
                  <a:lnTo>
                    <a:pt x="124460" y="1224614"/>
                  </a:lnTo>
                  <a:cubicBezTo>
                    <a:pt x="55880" y="1224614"/>
                    <a:pt x="0" y="1168734"/>
                    <a:pt x="0" y="11001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47900" y="0"/>
                  </a:lnTo>
                  <a:cubicBezTo>
                    <a:pt x="3516480" y="0"/>
                    <a:pt x="3572360" y="55880"/>
                    <a:pt x="3572360" y="124460"/>
                  </a:cubicBezTo>
                  <a:lnTo>
                    <a:pt x="3572360" y="1100154"/>
                  </a:lnTo>
                  <a:cubicBezTo>
                    <a:pt x="3572360" y="1168734"/>
                    <a:pt x="3516480" y="1224614"/>
                    <a:pt x="3447900" y="1224614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5042702"/>
            <a:ext cx="797357" cy="79735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AutoShape 9" id="9"/>
          <p:cNvSpPr/>
          <p:nvPr/>
        </p:nvSpPr>
        <p:spPr>
          <a:xfrm flipV="true">
            <a:off x="3019465" y="4693717"/>
            <a:ext cx="0" cy="149532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92927" y="2343679"/>
            <a:ext cx="2642138" cy="677443"/>
            <a:chOff x="0" y="0"/>
            <a:chExt cx="4002769" cy="1026309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00821" y="293963"/>
            <a:ext cx="2911790" cy="1158969"/>
            <a:chOff x="0" y="0"/>
            <a:chExt cx="7620000" cy="3032961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7620000" cy="3030421"/>
            </a:xfrm>
            <a:custGeom>
              <a:avLst/>
              <a:gdLst/>
              <a:ahLst/>
              <a:cxnLst/>
              <a:rect r="r" b="b" t="t" l="l"/>
              <a:pathLst>
                <a:path h="3030421" w="7620000">
                  <a:moveTo>
                    <a:pt x="7620000" y="2171901"/>
                  </a:moveTo>
                  <a:lnTo>
                    <a:pt x="7620000" y="222250"/>
                  </a:lnTo>
                  <a:cubicBezTo>
                    <a:pt x="7620000" y="100330"/>
                    <a:pt x="7519670" y="0"/>
                    <a:pt x="7397750" y="0"/>
                  </a:cubicBezTo>
                  <a:lnTo>
                    <a:pt x="222250" y="0"/>
                  </a:lnTo>
                  <a:cubicBezTo>
                    <a:pt x="100330" y="0"/>
                    <a:pt x="0" y="100330"/>
                    <a:pt x="0" y="222250"/>
                  </a:cubicBezTo>
                  <a:lnTo>
                    <a:pt x="0" y="2170631"/>
                  </a:lnTo>
                  <a:cubicBezTo>
                    <a:pt x="0" y="2293821"/>
                    <a:pt x="100330" y="2392881"/>
                    <a:pt x="222250" y="2392881"/>
                  </a:cubicBezTo>
                  <a:lnTo>
                    <a:pt x="3547110" y="2392881"/>
                  </a:lnTo>
                  <a:lnTo>
                    <a:pt x="3808730" y="3030421"/>
                  </a:lnTo>
                  <a:lnTo>
                    <a:pt x="4070350" y="2392881"/>
                  </a:lnTo>
                  <a:lnTo>
                    <a:pt x="7395210" y="2392881"/>
                  </a:lnTo>
                  <a:cubicBezTo>
                    <a:pt x="7519670" y="2394151"/>
                    <a:pt x="7620000" y="2295091"/>
                    <a:pt x="7620000" y="2171901"/>
                  </a:cubicBezTo>
                  <a:lnTo>
                    <a:pt x="7620000" y="2171901"/>
                  </a:lnTo>
                  <a:close/>
                </a:path>
              </a:pathLst>
            </a:custGeom>
            <a:solidFill>
              <a:srgbClr val="9695F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02114" y="1588084"/>
            <a:ext cx="7909204" cy="711083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44002" y="4779956"/>
            <a:ext cx="2163081" cy="123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3"/>
              </a:lnSpc>
            </a:pPr>
            <a:r>
              <a:rPr lang="en-US" sz="2661">
                <a:solidFill>
                  <a:srgbClr val="FFFFFF"/>
                </a:solidFill>
                <a:latin typeface="HK Grotesk Bold"/>
              </a:rPr>
              <a:t>Building a Sentiment Analyzer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223" y="5257588"/>
            <a:ext cx="618912" cy="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29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08473" y="4500920"/>
            <a:ext cx="3597881" cy="200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8"/>
              </a:lnSpc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I used the reviews and comments to build a sentiment analyzer and saved the model which will be incorporated in the movie recommendation app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002" y="2483193"/>
            <a:ext cx="2339988" cy="45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68">
                <a:solidFill>
                  <a:srgbClr val="FFFFFF"/>
                </a:solidFill>
                <a:latin typeface="HK Grotesk Bold"/>
              </a:rPr>
              <a:t>STEPS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48998" y="503082"/>
            <a:ext cx="2547017" cy="37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824" spc="73">
                <a:solidFill>
                  <a:srgbClr val="FFFFFF"/>
                </a:solidFill>
                <a:latin typeface="HK Grotesk Bold"/>
              </a:rPr>
              <a:t>Sample Code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749233" y="1452932"/>
            <a:ext cx="12078311" cy="7888595"/>
            <a:chOff x="0" y="0"/>
            <a:chExt cx="5097935" cy="3329566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97935" cy="3329567"/>
            </a:xfrm>
            <a:custGeom>
              <a:avLst/>
              <a:gdLst/>
              <a:ahLst/>
              <a:cxnLst/>
              <a:rect r="r" b="b" t="t" l="l"/>
              <a:pathLst>
                <a:path h="3329567" w="5097935">
                  <a:moveTo>
                    <a:pt x="4973475" y="3329567"/>
                  </a:moveTo>
                  <a:lnTo>
                    <a:pt x="124460" y="3329567"/>
                  </a:lnTo>
                  <a:cubicBezTo>
                    <a:pt x="55880" y="3329567"/>
                    <a:pt x="0" y="3273686"/>
                    <a:pt x="0" y="32051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73475" y="0"/>
                  </a:lnTo>
                  <a:cubicBezTo>
                    <a:pt x="5042055" y="0"/>
                    <a:pt x="5097935" y="55880"/>
                    <a:pt x="5097935" y="124460"/>
                  </a:cubicBezTo>
                  <a:lnTo>
                    <a:pt x="5097935" y="3205106"/>
                  </a:lnTo>
                  <a:cubicBezTo>
                    <a:pt x="5097935" y="3273687"/>
                    <a:pt x="5042055" y="3329567"/>
                    <a:pt x="4973475" y="3329567"/>
                  </a:cubicBezTo>
                  <a:close/>
                </a:path>
              </a:pathLst>
            </a:custGeom>
            <a:solidFill>
              <a:srgbClr val="2D2E5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98679" y="4256971"/>
            <a:ext cx="5251097" cy="2953612"/>
            <a:chOff x="0" y="0"/>
            <a:chExt cx="2570451" cy="1445815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570451" cy="1445815"/>
            </a:xfrm>
            <a:custGeom>
              <a:avLst/>
              <a:gdLst/>
              <a:ahLst/>
              <a:cxnLst/>
              <a:rect r="r" b="b" t="t" l="l"/>
              <a:pathLst>
                <a:path h="1445815" w="2570451">
                  <a:moveTo>
                    <a:pt x="2445991" y="1445815"/>
                  </a:moveTo>
                  <a:lnTo>
                    <a:pt x="124460" y="1445815"/>
                  </a:lnTo>
                  <a:cubicBezTo>
                    <a:pt x="55880" y="1445815"/>
                    <a:pt x="0" y="1389935"/>
                    <a:pt x="0" y="1321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45991" y="0"/>
                  </a:lnTo>
                  <a:cubicBezTo>
                    <a:pt x="2514571" y="0"/>
                    <a:pt x="2570451" y="55880"/>
                    <a:pt x="2570451" y="124460"/>
                  </a:cubicBezTo>
                  <a:lnTo>
                    <a:pt x="2570451" y="1321355"/>
                  </a:lnTo>
                  <a:cubicBezTo>
                    <a:pt x="2570451" y="1389935"/>
                    <a:pt x="2514571" y="1445815"/>
                    <a:pt x="2445991" y="1445815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5042702"/>
            <a:ext cx="797357" cy="79735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AutoShape 9" id="9"/>
          <p:cNvSpPr/>
          <p:nvPr/>
        </p:nvSpPr>
        <p:spPr>
          <a:xfrm flipV="true">
            <a:off x="3019465" y="4693717"/>
            <a:ext cx="0" cy="149532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92927" y="2343679"/>
            <a:ext cx="2642138" cy="677443"/>
            <a:chOff x="0" y="0"/>
            <a:chExt cx="4002769" cy="1026309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00821" y="293963"/>
            <a:ext cx="2911790" cy="1158969"/>
            <a:chOff x="0" y="0"/>
            <a:chExt cx="7620000" cy="3032961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7620000" cy="3030421"/>
            </a:xfrm>
            <a:custGeom>
              <a:avLst/>
              <a:gdLst/>
              <a:ahLst/>
              <a:cxnLst/>
              <a:rect r="r" b="b" t="t" l="l"/>
              <a:pathLst>
                <a:path h="3030421" w="7620000">
                  <a:moveTo>
                    <a:pt x="7620000" y="2171901"/>
                  </a:moveTo>
                  <a:lnTo>
                    <a:pt x="7620000" y="222250"/>
                  </a:lnTo>
                  <a:cubicBezTo>
                    <a:pt x="7620000" y="100330"/>
                    <a:pt x="7519670" y="0"/>
                    <a:pt x="7397750" y="0"/>
                  </a:cubicBezTo>
                  <a:lnTo>
                    <a:pt x="222250" y="0"/>
                  </a:lnTo>
                  <a:cubicBezTo>
                    <a:pt x="100330" y="0"/>
                    <a:pt x="0" y="100330"/>
                    <a:pt x="0" y="222250"/>
                  </a:cubicBezTo>
                  <a:lnTo>
                    <a:pt x="0" y="2170631"/>
                  </a:lnTo>
                  <a:cubicBezTo>
                    <a:pt x="0" y="2293821"/>
                    <a:pt x="100330" y="2392881"/>
                    <a:pt x="222250" y="2392881"/>
                  </a:cubicBezTo>
                  <a:lnTo>
                    <a:pt x="3547110" y="2392881"/>
                  </a:lnTo>
                  <a:lnTo>
                    <a:pt x="3808730" y="3030421"/>
                  </a:lnTo>
                  <a:lnTo>
                    <a:pt x="4070350" y="2392881"/>
                  </a:lnTo>
                  <a:lnTo>
                    <a:pt x="7395210" y="2392881"/>
                  </a:lnTo>
                  <a:cubicBezTo>
                    <a:pt x="7519670" y="2394151"/>
                    <a:pt x="7620000" y="2295091"/>
                    <a:pt x="7620000" y="2171901"/>
                  </a:cubicBezTo>
                  <a:lnTo>
                    <a:pt x="7620000" y="2171901"/>
                  </a:lnTo>
                  <a:close/>
                </a:path>
              </a:pathLst>
            </a:custGeom>
            <a:solidFill>
              <a:srgbClr val="9695F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3493" b="0"/>
          <a:stretch>
            <a:fillRect/>
          </a:stretch>
        </p:blipFill>
        <p:spPr>
          <a:xfrm flipH="false" flipV="false" rot="0">
            <a:off x="5926000" y="2091330"/>
            <a:ext cx="11748730" cy="713650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44002" y="4779956"/>
            <a:ext cx="2163081" cy="123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3"/>
              </a:lnSpc>
            </a:pPr>
            <a:r>
              <a:rPr lang="en-US" sz="2661">
                <a:solidFill>
                  <a:srgbClr val="FFFFFF"/>
                </a:solidFill>
                <a:latin typeface="HK Grotesk Bold"/>
              </a:rPr>
              <a:t>Extracted more data  from IMDB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223" y="5257588"/>
            <a:ext cx="618912" cy="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29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98843" y="4400687"/>
            <a:ext cx="2175774" cy="233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8"/>
              </a:lnSpc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More and current data has been extracted to include data on directors, actors genres and movie titles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002" y="2483193"/>
            <a:ext cx="2339988" cy="45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68">
                <a:solidFill>
                  <a:srgbClr val="FFFFFF"/>
                </a:solidFill>
                <a:latin typeface="HK Grotesk Bold"/>
              </a:rPr>
              <a:t>STEPS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3208" y="351113"/>
            <a:ext cx="2547017" cy="71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824" spc="73">
                <a:solidFill>
                  <a:srgbClr val="FFFFFF"/>
                </a:solidFill>
                <a:latin typeface="HK Grotesk Bold"/>
              </a:rPr>
              <a:t>sample dataset output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49233" y="1554977"/>
            <a:ext cx="2339988" cy="45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68">
                <a:solidFill>
                  <a:srgbClr val="FFFFFF"/>
                </a:solidFill>
                <a:latin typeface="HK Grotesk Bold"/>
              </a:rPr>
              <a:t>2018 Data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9" t="30872" r="16555" b="2320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749233" y="1452932"/>
            <a:ext cx="12078311" cy="7888595"/>
            <a:chOff x="0" y="0"/>
            <a:chExt cx="5097935" cy="3329566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97935" cy="3329567"/>
            </a:xfrm>
            <a:custGeom>
              <a:avLst/>
              <a:gdLst/>
              <a:ahLst/>
              <a:cxnLst/>
              <a:rect r="r" b="b" t="t" l="l"/>
              <a:pathLst>
                <a:path h="3329567" w="5097935">
                  <a:moveTo>
                    <a:pt x="4973475" y="3329567"/>
                  </a:moveTo>
                  <a:lnTo>
                    <a:pt x="124460" y="3329567"/>
                  </a:lnTo>
                  <a:cubicBezTo>
                    <a:pt x="55880" y="3329567"/>
                    <a:pt x="0" y="3273686"/>
                    <a:pt x="0" y="32051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73475" y="0"/>
                  </a:lnTo>
                  <a:cubicBezTo>
                    <a:pt x="5042055" y="0"/>
                    <a:pt x="5097935" y="55880"/>
                    <a:pt x="5097935" y="124460"/>
                  </a:cubicBezTo>
                  <a:lnTo>
                    <a:pt x="5097935" y="3205106"/>
                  </a:lnTo>
                  <a:cubicBezTo>
                    <a:pt x="5097935" y="3273687"/>
                    <a:pt x="5042055" y="3329567"/>
                    <a:pt x="4973475" y="3329567"/>
                  </a:cubicBezTo>
                  <a:close/>
                </a:path>
              </a:pathLst>
            </a:custGeom>
            <a:solidFill>
              <a:srgbClr val="2D2E5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98679" y="4256971"/>
            <a:ext cx="5251097" cy="2953612"/>
            <a:chOff x="0" y="0"/>
            <a:chExt cx="2570451" cy="1445815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570451" cy="1445815"/>
            </a:xfrm>
            <a:custGeom>
              <a:avLst/>
              <a:gdLst/>
              <a:ahLst/>
              <a:cxnLst/>
              <a:rect r="r" b="b" t="t" l="l"/>
              <a:pathLst>
                <a:path h="1445815" w="2570451">
                  <a:moveTo>
                    <a:pt x="2445991" y="1445815"/>
                  </a:moveTo>
                  <a:lnTo>
                    <a:pt x="124460" y="1445815"/>
                  </a:lnTo>
                  <a:cubicBezTo>
                    <a:pt x="55880" y="1445815"/>
                    <a:pt x="0" y="1389935"/>
                    <a:pt x="0" y="1321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45991" y="0"/>
                  </a:lnTo>
                  <a:cubicBezTo>
                    <a:pt x="2514571" y="0"/>
                    <a:pt x="2570451" y="55880"/>
                    <a:pt x="2570451" y="124460"/>
                  </a:cubicBezTo>
                  <a:lnTo>
                    <a:pt x="2570451" y="1321355"/>
                  </a:lnTo>
                  <a:cubicBezTo>
                    <a:pt x="2570451" y="1389935"/>
                    <a:pt x="2514571" y="1445815"/>
                    <a:pt x="2445991" y="1445815"/>
                  </a:cubicBezTo>
                  <a:close/>
                </a:path>
              </a:pathLst>
            </a:custGeom>
            <a:solidFill>
              <a:srgbClr val="2D2E5F">
                <a:alpha val="8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5042702"/>
            <a:ext cx="797357" cy="79735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sp>
        <p:nvSpPr>
          <p:cNvPr name="AutoShape 9" id="9"/>
          <p:cNvSpPr/>
          <p:nvPr/>
        </p:nvSpPr>
        <p:spPr>
          <a:xfrm flipV="true">
            <a:off x="3019465" y="4693717"/>
            <a:ext cx="0" cy="1495328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92927" y="2343679"/>
            <a:ext cx="2642138" cy="677443"/>
            <a:chOff x="0" y="0"/>
            <a:chExt cx="4002769" cy="1026309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4002769" cy="1026309"/>
            </a:xfrm>
            <a:custGeom>
              <a:avLst/>
              <a:gdLst/>
              <a:ahLst/>
              <a:cxnLst/>
              <a:rect r="r" b="b" t="t" l="l"/>
              <a:pathLst>
                <a:path h="1026309" w="4002769">
                  <a:moveTo>
                    <a:pt x="3878309" y="1026308"/>
                  </a:moveTo>
                  <a:lnTo>
                    <a:pt x="124460" y="1026308"/>
                  </a:lnTo>
                  <a:cubicBezTo>
                    <a:pt x="55880" y="1026308"/>
                    <a:pt x="0" y="970428"/>
                    <a:pt x="0" y="901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78309" y="0"/>
                  </a:lnTo>
                  <a:cubicBezTo>
                    <a:pt x="3946889" y="0"/>
                    <a:pt x="4002769" y="55880"/>
                    <a:pt x="4002769" y="124460"/>
                  </a:cubicBezTo>
                  <a:lnTo>
                    <a:pt x="4002769" y="901849"/>
                  </a:lnTo>
                  <a:cubicBezTo>
                    <a:pt x="4002769" y="970429"/>
                    <a:pt x="3946889" y="1026309"/>
                    <a:pt x="3878309" y="1026309"/>
                  </a:cubicBezTo>
                  <a:close/>
                </a:path>
              </a:pathLst>
            </a:custGeom>
            <a:solidFill>
              <a:srgbClr val="9695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00821" y="293963"/>
            <a:ext cx="2911790" cy="1158969"/>
            <a:chOff x="0" y="0"/>
            <a:chExt cx="7620000" cy="3032961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7620000" cy="3030421"/>
            </a:xfrm>
            <a:custGeom>
              <a:avLst/>
              <a:gdLst/>
              <a:ahLst/>
              <a:cxnLst/>
              <a:rect r="r" b="b" t="t" l="l"/>
              <a:pathLst>
                <a:path h="3030421" w="7620000">
                  <a:moveTo>
                    <a:pt x="7620000" y="2171901"/>
                  </a:moveTo>
                  <a:lnTo>
                    <a:pt x="7620000" y="222250"/>
                  </a:lnTo>
                  <a:cubicBezTo>
                    <a:pt x="7620000" y="100330"/>
                    <a:pt x="7519670" y="0"/>
                    <a:pt x="7397750" y="0"/>
                  </a:cubicBezTo>
                  <a:lnTo>
                    <a:pt x="222250" y="0"/>
                  </a:lnTo>
                  <a:cubicBezTo>
                    <a:pt x="100330" y="0"/>
                    <a:pt x="0" y="100330"/>
                    <a:pt x="0" y="222250"/>
                  </a:cubicBezTo>
                  <a:lnTo>
                    <a:pt x="0" y="2170631"/>
                  </a:lnTo>
                  <a:cubicBezTo>
                    <a:pt x="0" y="2293821"/>
                    <a:pt x="100330" y="2392881"/>
                    <a:pt x="222250" y="2392881"/>
                  </a:cubicBezTo>
                  <a:lnTo>
                    <a:pt x="3547110" y="2392881"/>
                  </a:lnTo>
                  <a:lnTo>
                    <a:pt x="3808730" y="3030421"/>
                  </a:lnTo>
                  <a:lnTo>
                    <a:pt x="4070350" y="2392881"/>
                  </a:lnTo>
                  <a:lnTo>
                    <a:pt x="7395210" y="2392881"/>
                  </a:lnTo>
                  <a:cubicBezTo>
                    <a:pt x="7519670" y="2394151"/>
                    <a:pt x="7620000" y="2295091"/>
                    <a:pt x="7620000" y="2171901"/>
                  </a:cubicBezTo>
                  <a:lnTo>
                    <a:pt x="7620000" y="2171901"/>
                  </a:lnTo>
                  <a:close/>
                </a:path>
              </a:pathLst>
            </a:custGeom>
            <a:solidFill>
              <a:srgbClr val="9695F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1017" b="0"/>
          <a:stretch>
            <a:fillRect/>
          </a:stretch>
        </p:blipFill>
        <p:spPr>
          <a:xfrm flipH="false" flipV="false" rot="0">
            <a:off x="5954575" y="2343679"/>
            <a:ext cx="11635104" cy="675406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44002" y="4779956"/>
            <a:ext cx="2163081" cy="123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3"/>
              </a:lnSpc>
            </a:pPr>
            <a:r>
              <a:rPr lang="en-US" sz="2661">
                <a:solidFill>
                  <a:srgbClr val="FFFFFF"/>
                </a:solidFill>
                <a:latin typeface="HK Grotesk Bold"/>
              </a:rPr>
              <a:t>Extracted more data  from IMDB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223" y="5257588"/>
            <a:ext cx="618912" cy="40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29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98843" y="4400687"/>
            <a:ext cx="2175774" cy="233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8"/>
              </a:lnSpc>
            </a:pPr>
            <a:r>
              <a:rPr lang="en-US" sz="2154">
                <a:solidFill>
                  <a:srgbClr val="FFFFFF"/>
                </a:solidFill>
                <a:latin typeface="HK Grotesk Light"/>
              </a:rPr>
              <a:t>More and current data has been extracted to include data on directors, actors genres and movie titles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002" y="2483193"/>
            <a:ext cx="2339988" cy="45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68">
                <a:solidFill>
                  <a:srgbClr val="FFFFFF"/>
                </a:solidFill>
                <a:latin typeface="HK Grotesk Bold"/>
              </a:rPr>
              <a:t>STEPS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3208" y="351113"/>
            <a:ext cx="2547017" cy="71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824" spc="73">
                <a:solidFill>
                  <a:srgbClr val="FFFFFF"/>
                </a:solidFill>
                <a:latin typeface="HK Grotesk Bold"/>
              </a:rPr>
              <a:t>sample dataset output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69639" y="9896475"/>
            <a:ext cx="2593163" cy="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"/>
              </a:lnSpc>
            </a:pPr>
            <a:r>
              <a:rPr lang="en-US" sz="1348">
                <a:solidFill>
                  <a:srgbClr val="FFFFFF"/>
                </a:solidFill>
                <a:latin typeface="Dancing Script Italics"/>
              </a:rPr>
              <a:t>BRIGHT KYEREMEH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49233" y="1554977"/>
            <a:ext cx="2339988" cy="45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</a:pPr>
            <a:r>
              <a:rPr lang="en-US" sz="3068">
                <a:solidFill>
                  <a:srgbClr val="FFFFFF"/>
                </a:solidFill>
                <a:latin typeface="HK Grotesk Bold"/>
              </a:rPr>
              <a:t>2019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DAFeEtlJ_I8</dc:identifier>
  <dcterms:modified xsi:type="dcterms:W3CDTF">2011-08-01T06:04:30Z</dcterms:modified>
  <cp:revision>1</cp:revision>
  <dc:title>big data presentation</dc:title>
</cp:coreProperties>
</file>